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l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sldIdLst>
    <p:sldId id="256" r:id="rId2"/>
    <p:sldId id="266" r:id="rId3"/>
    <p:sldId id="258" r:id="rId4"/>
    <p:sldId id="262" r:id="rId5"/>
    <p:sldId id="264" r:id="rId6"/>
    <p:sldId id="259" r:id="rId7"/>
    <p:sldId id="270" r:id="rId8"/>
    <p:sldId id="261" r:id="rId9"/>
    <p:sldId id="257" r:id="rId10"/>
    <p:sldId id="260" r:id="rId11"/>
    <p:sldId id="269" r:id="rId12"/>
    <p:sldId id="268" r:id="rId13"/>
    <p:sldId id="271" r:id="rId14"/>
    <p:sldId id="265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69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F929B-4C76-4E45-9F10-7D739E9B72A9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9D6CF87D-25F7-FC45-95B8-4CF30E7BED2B}">
      <dgm:prSet phldrT="[Text]" custT="1"/>
      <dgm:spPr/>
      <dgm:t>
        <a:bodyPr/>
        <a:lstStyle/>
        <a:p>
          <a:r>
            <a:rPr lang="en-US" sz="2400" dirty="0" smtClean="0"/>
            <a:t>Teacher gives direction</a:t>
          </a:r>
          <a:endParaRPr lang="en-US" sz="2400" dirty="0"/>
        </a:p>
      </dgm:t>
    </dgm:pt>
    <dgm:pt modelId="{33FCACE3-849F-5D48-94CE-4B3332D1AC93}" type="parTrans" cxnId="{C601070D-94BF-504F-B360-87129698F83B}">
      <dgm:prSet/>
      <dgm:spPr/>
      <dgm:t>
        <a:bodyPr/>
        <a:lstStyle/>
        <a:p>
          <a:endParaRPr lang="en-US"/>
        </a:p>
      </dgm:t>
    </dgm:pt>
    <dgm:pt modelId="{EB7F14EE-2C2D-624B-9B5B-EBF9B93C7B97}" type="sibTrans" cxnId="{C601070D-94BF-504F-B360-87129698F83B}">
      <dgm:prSet/>
      <dgm:spPr/>
      <dgm:t>
        <a:bodyPr/>
        <a:lstStyle/>
        <a:p>
          <a:endParaRPr lang="en-US"/>
        </a:p>
      </dgm:t>
    </dgm:pt>
    <dgm:pt modelId="{67EC63F1-A246-8547-ABC1-9AE8A4A3104B}">
      <dgm:prSet custT="1"/>
      <dgm:spPr/>
      <dgm:t>
        <a:bodyPr/>
        <a:lstStyle/>
        <a:p>
          <a:r>
            <a:rPr lang="en-US" sz="2400" dirty="0" smtClean="0"/>
            <a:t>X doesn’t follow</a:t>
          </a:r>
          <a:endParaRPr lang="en-US" sz="2400" dirty="0"/>
        </a:p>
      </dgm:t>
    </dgm:pt>
    <dgm:pt modelId="{A0978490-C859-244E-90A1-046CED85193D}" type="parTrans" cxnId="{612BD4A5-8413-2144-AB10-38C118635C6E}">
      <dgm:prSet/>
      <dgm:spPr/>
      <dgm:t>
        <a:bodyPr/>
        <a:lstStyle/>
        <a:p>
          <a:endParaRPr lang="en-US"/>
        </a:p>
      </dgm:t>
    </dgm:pt>
    <dgm:pt modelId="{5A99FE52-6BF4-2343-B009-D349598447D3}" type="sibTrans" cxnId="{612BD4A5-8413-2144-AB10-38C118635C6E}">
      <dgm:prSet/>
      <dgm:spPr/>
      <dgm:t>
        <a:bodyPr/>
        <a:lstStyle/>
        <a:p>
          <a:endParaRPr lang="en-US"/>
        </a:p>
      </dgm:t>
    </dgm:pt>
    <dgm:pt modelId="{9190BBC7-FCFC-2444-954E-6042D730BB5C}">
      <dgm:prSet custT="1"/>
      <dgm:spPr/>
      <dgm:t>
        <a:bodyPr/>
        <a:lstStyle/>
        <a:p>
          <a:r>
            <a:rPr lang="en-US" sz="2400" dirty="0" smtClean="0"/>
            <a:t>Teacher gives direction</a:t>
          </a:r>
          <a:endParaRPr lang="en-US" sz="2400" dirty="0"/>
        </a:p>
      </dgm:t>
    </dgm:pt>
    <dgm:pt modelId="{951AC922-E2CD-C847-9DF7-CE5ABF1EBA91}" type="parTrans" cxnId="{71AF287D-05C1-314E-9299-78C48373C3F3}">
      <dgm:prSet/>
      <dgm:spPr/>
      <dgm:t>
        <a:bodyPr/>
        <a:lstStyle/>
        <a:p>
          <a:endParaRPr lang="en-US"/>
        </a:p>
      </dgm:t>
    </dgm:pt>
    <dgm:pt modelId="{D29E7994-EC32-B449-8ACD-44DB3AF0090B}" type="sibTrans" cxnId="{71AF287D-05C1-314E-9299-78C48373C3F3}">
      <dgm:prSet/>
      <dgm:spPr/>
      <dgm:t>
        <a:bodyPr/>
        <a:lstStyle/>
        <a:p>
          <a:endParaRPr lang="en-US"/>
        </a:p>
      </dgm:t>
    </dgm:pt>
    <dgm:pt modelId="{0978CED3-FF28-5C46-A10F-82861367F427}" type="pres">
      <dgm:prSet presAssocID="{1E6F929B-4C76-4E45-9F10-7D739E9B72A9}" presName="CompostProcess" presStyleCnt="0">
        <dgm:presLayoutVars>
          <dgm:dir/>
          <dgm:resizeHandles val="exact"/>
        </dgm:presLayoutVars>
      </dgm:prSet>
      <dgm:spPr/>
    </dgm:pt>
    <dgm:pt modelId="{6876B1FD-B1AD-704F-92E9-47CA25014418}" type="pres">
      <dgm:prSet presAssocID="{1E6F929B-4C76-4E45-9F10-7D739E9B72A9}" presName="arrow" presStyleLbl="bgShp" presStyleIdx="0" presStyleCnt="1"/>
      <dgm:spPr/>
    </dgm:pt>
    <dgm:pt modelId="{0DD685C1-2293-A344-B714-FE3E6D9F4AB6}" type="pres">
      <dgm:prSet presAssocID="{1E6F929B-4C76-4E45-9F10-7D739E9B72A9}" presName="linearProcess" presStyleCnt="0"/>
      <dgm:spPr/>
    </dgm:pt>
    <dgm:pt modelId="{99E7EA68-EA2E-B149-A921-48B90D9E5D56}" type="pres">
      <dgm:prSet presAssocID="{9D6CF87D-25F7-FC45-95B8-4CF30E7BED2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9069A-E9A4-9F4B-8DDF-75CEB46FF0DA}" type="pres">
      <dgm:prSet presAssocID="{EB7F14EE-2C2D-624B-9B5B-EBF9B93C7B97}" presName="sibTrans" presStyleCnt="0"/>
      <dgm:spPr/>
    </dgm:pt>
    <dgm:pt modelId="{7FB2DDE8-5330-BB45-B303-C6E310EBEF63}" type="pres">
      <dgm:prSet presAssocID="{67EC63F1-A246-8547-ABC1-9AE8A4A3104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564FA-377C-9B4A-8E20-7177D77503BC}" type="pres">
      <dgm:prSet presAssocID="{5A99FE52-6BF4-2343-B009-D349598447D3}" presName="sibTrans" presStyleCnt="0"/>
      <dgm:spPr/>
    </dgm:pt>
    <dgm:pt modelId="{C7C23B9C-F0AA-A648-A6BA-C3CDD700B152}" type="pres">
      <dgm:prSet presAssocID="{9190BBC7-FCFC-2444-954E-6042D730BB5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BD4A5-8413-2144-AB10-38C118635C6E}" srcId="{1E6F929B-4C76-4E45-9F10-7D739E9B72A9}" destId="{67EC63F1-A246-8547-ABC1-9AE8A4A3104B}" srcOrd="1" destOrd="0" parTransId="{A0978490-C859-244E-90A1-046CED85193D}" sibTransId="{5A99FE52-6BF4-2343-B009-D349598447D3}"/>
    <dgm:cxn modelId="{64007A25-36E4-A24C-B386-7DB6D5D55C7F}" type="presOf" srcId="{67EC63F1-A246-8547-ABC1-9AE8A4A3104B}" destId="{7FB2DDE8-5330-BB45-B303-C6E310EBEF63}" srcOrd="0" destOrd="0" presId="urn:microsoft.com/office/officeart/2005/8/layout/hProcess9"/>
    <dgm:cxn modelId="{71AF287D-05C1-314E-9299-78C48373C3F3}" srcId="{1E6F929B-4C76-4E45-9F10-7D739E9B72A9}" destId="{9190BBC7-FCFC-2444-954E-6042D730BB5C}" srcOrd="2" destOrd="0" parTransId="{951AC922-E2CD-C847-9DF7-CE5ABF1EBA91}" sibTransId="{D29E7994-EC32-B449-8ACD-44DB3AF0090B}"/>
    <dgm:cxn modelId="{69FA63D9-A158-B24B-9FCF-2952448CEF40}" type="presOf" srcId="{9D6CF87D-25F7-FC45-95B8-4CF30E7BED2B}" destId="{99E7EA68-EA2E-B149-A921-48B90D9E5D56}" srcOrd="0" destOrd="0" presId="urn:microsoft.com/office/officeart/2005/8/layout/hProcess9"/>
    <dgm:cxn modelId="{3A34A8C0-61A0-9F44-918D-6EDF8C2F3371}" type="presOf" srcId="{9190BBC7-FCFC-2444-954E-6042D730BB5C}" destId="{C7C23B9C-F0AA-A648-A6BA-C3CDD700B152}" srcOrd="0" destOrd="0" presId="urn:microsoft.com/office/officeart/2005/8/layout/hProcess9"/>
    <dgm:cxn modelId="{C601070D-94BF-504F-B360-87129698F83B}" srcId="{1E6F929B-4C76-4E45-9F10-7D739E9B72A9}" destId="{9D6CF87D-25F7-FC45-95B8-4CF30E7BED2B}" srcOrd="0" destOrd="0" parTransId="{33FCACE3-849F-5D48-94CE-4B3332D1AC93}" sibTransId="{EB7F14EE-2C2D-624B-9B5B-EBF9B93C7B97}"/>
    <dgm:cxn modelId="{6AFDA15F-EF41-494A-AD30-20DA42C90F35}" type="presOf" srcId="{1E6F929B-4C76-4E45-9F10-7D739E9B72A9}" destId="{0978CED3-FF28-5C46-A10F-82861367F427}" srcOrd="0" destOrd="0" presId="urn:microsoft.com/office/officeart/2005/8/layout/hProcess9"/>
    <dgm:cxn modelId="{94C1DE43-E3C1-574B-BABF-58F90D1760FE}" type="presParOf" srcId="{0978CED3-FF28-5C46-A10F-82861367F427}" destId="{6876B1FD-B1AD-704F-92E9-47CA25014418}" srcOrd="0" destOrd="0" presId="urn:microsoft.com/office/officeart/2005/8/layout/hProcess9"/>
    <dgm:cxn modelId="{2D8A0120-1579-014D-973E-48EF739E4799}" type="presParOf" srcId="{0978CED3-FF28-5C46-A10F-82861367F427}" destId="{0DD685C1-2293-A344-B714-FE3E6D9F4AB6}" srcOrd="1" destOrd="0" presId="urn:microsoft.com/office/officeart/2005/8/layout/hProcess9"/>
    <dgm:cxn modelId="{55B27ABD-4BF1-FE4E-836F-B29CE2281610}" type="presParOf" srcId="{0DD685C1-2293-A344-B714-FE3E6D9F4AB6}" destId="{99E7EA68-EA2E-B149-A921-48B90D9E5D56}" srcOrd="0" destOrd="0" presId="urn:microsoft.com/office/officeart/2005/8/layout/hProcess9"/>
    <dgm:cxn modelId="{FEBB2547-BE44-BF44-8CA5-6F6EF7EC3D9F}" type="presParOf" srcId="{0DD685C1-2293-A344-B714-FE3E6D9F4AB6}" destId="{6989069A-E9A4-9F4B-8DDF-75CEB46FF0DA}" srcOrd="1" destOrd="0" presId="urn:microsoft.com/office/officeart/2005/8/layout/hProcess9"/>
    <dgm:cxn modelId="{917B5904-527A-3644-8868-3D843889E608}" type="presParOf" srcId="{0DD685C1-2293-A344-B714-FE3E6D9F4AB6}" destId="{7FB2DDE8-5330-BB45-B303-C6E310EBEF63}" srcOrd="2" destOrd="0" presId="urn:microsoft.com/office/officeart/2005/8/layout/hProcess9"/>
    <dgm:cxn modelId="{BA465C2F-FF82-9747-A8D2-B2ED304DD84E}" type="presParOf" srcId="{0DD685C1-2293-A344-B714-FE3E6D9F4AB6}" destId="{BBC564FA-377C-9B4A-8E20-7177D77503BC}" srcOrd="3" destOrd="0" presId="urn:microsoft.com/office/officeart/2005/8/layout/hProcess9"/>
    <dgm:cxn modelId="{6D525D6C-CE46-B24F-9B40-B7B3FAB458DA}" type="presParOf" srcId="{0DD685C1-2293-A344-B714-FE3E6D9F4AB6}" destId="{C7C23B9C-F0AA-A648-A6BA-C3CDD700B15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46DDF-E408-184E-868D-20A9912406C6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91D89029-1FDB-5346-9E5A-D526AEBB0520}">
      <dgm:prSet phldrT="[Text]" custT="1"/>
      <dgm:spPr/>
      <dgm:t>
        <a:bodyPr/>
        <a:lstStyle/>
        <a:p>
          <a:r>
            <a:rPr lang="en-US" sz="2400" dirty="0" smtClean="0"/>
            <a:t>X yells ‘no’</a:t>
          </a:r>
          <a:endParaRPr lang="en-US" sz="2400" dirty="0"/>
        </a:p>
      </dgm:t>
    </dgm:pt>
    <dgm:pt modelId="{1CC6F7AA-40DA-D54D-A1F9-4A798A913C25}" type="parTrans" cxnId="{27B9070A-06AB-4041-9AEB-414FA1B74814}">
      <dgm:prSet/>
      <dgm:spPr/>
      <dgm:t>
        <a:bodyPr/>
        <a:lstStyle/>
        <a:p>
          <a:endParaRPr lang="en-US"/>
        </a:p>
      </dgm:t>
    </dgm:pt>
    <dgm:pt modelId="{7F29D25B-E994-FC46-90B0-350155D7A8E3}" type="sibTrans" cxnId="{27B9070A-06AB-4041-9AEB-414FA1B74814}">
      <dgm:prSet/>
      <dgm:spPr/>
      <dgm:t>
        <a:bodyPr/>
        <a:lstStyle/>
        <a:p>
          <a:endParaRPr lang="en-US"/>
        </a:p>
      </dgm:t>
    </dgm:pt>
    <dgm:pt modelId="{CE88DE2A-1A8C-7D40-A15A-C90F05AEB1D3}">
      <dgm:prSet phldrT="[Text]" custT="1"/>
      <dgm:spPr/>
      <dgm:t>
        <a:bodyPr/>
        <a:lstStyle/>
        <a:p>
          <a:r>
            <a:rPr lang="en-US" sz="2400" dirty="0" smtClean="0"/>
            <a:t>Teacher ‘tells off’ X </a:t>
          </a:r>
          <a:endParaRPr lang="en-US" sz="2400" dirty="0"/>
        </a:p>
      </dgm:t>
    </dgm:pt>
    <dgm:pt modelId="{6A9FD8F5-BDFD-294E-BF85-AABD937139A9}" type="parTrans" cxnId="{343AE079-B139-FC4F-BDF1-39E102F7761F}">
      <dgm:prSet/>
      <dgm:spPr/>
      <dgm:t>
        <a:bodyPr/>
        <a:lstStyle/>
        <a:p>
          <a:endParaRPr lang="en-US"/>
        </a:p>
      </dgm:t>
    </dgm:pt>
    <dgm:pt modelId="{4F29406F-7A92-8345-A71A-11E89E4F357D}" type="sibTrans" cxnId="{343AE079-B139-FC4F-BDF1-39E102F7761F}">
      <dgm:prSet/>
      <dgm:spPr/>
      <dgm:t>
        <a:bodyPr/>
        <a:lstStyle/>
        <a:p>
          <a:endParaRPr lang="en-US"/>
        </a:p>
      </dgm:t>
    </dgm:pt>
    <dgm:pt modelId="{0BDED664-654F-8240-9616-8DF9D7E81BE5}">
      <dgm:prSet phldrT="[Text]" custT="1"/>
      <dgm:spPr/>
      <dgm:t>
        <a:bodyPr/>
        <a:lstStyle/>
        <a:p>
          <a:r>
            <a:rPr lang="en-US" sz="2400" dirty="0" smtClean="0"/>
            <a:t>X starts yelling and swearing </a:t>
          </a:r>
          <a:endParaRPr lang="en-US" sz="2400" dirty="0"/>
        </a:p>
      </dgm:t>
    </dgm:pt>
    <dgm:pt modelId="{54F3D4DD-02B5-954E-B9FA-3D5123EC918B}" type="parTrans" cxnId="{3CACEC69-F48E-CE41-A1E3-B7E9175D6038}">
      <dgm:prSet/>
      <dgm:spPr/>
      <dgm:t>
        <a:bodyPr/>
        <a:lstStyle/>
        <a:p>
          <a:endParaRPr lang="en-US"/>
        </a:p>
      </dgm:t>
    </dgm:pt>
    <dgm:pt modelId="{8E7202E0-2CE3-0646-80D8-85919AF419E3}" type="sibTrans" cxnId="{3CACEC69-F48E-CE41-A1E3-B7E9175D6038}">
      <dgm:prSet/>
      <dgm:spPr/>
      <dgm:t>
        <a:bodyPr/>
        <a:lstStyle/>
        <a:p>
          <a:endParaRPr lang="en-US"/>
        </a:p>
      </dgm:t>
    </dgm:pt>
    <dgm:pt modelId="{5157B1D3-7486-8149-83B2-B38CBDBD103C}" type="pres">
      <dgm:prSet presAssocID="{19D46DDF-E408-184E-868D-20A9912406C6}" presName="CompostProcess" presStyleCnt="0">
        <dgm:presLayoutVars>
          <dgm:dir/>
          <dgm:resizeHandles val="exact"/>
        </dgm:presLayoutVars>
      </dgm:prSet>
      <dgm:spPr/>
    </dgm:pt>
    <dgm:pt modelId="{E9A6A018-8A89-024C-A5B8-A97649DF2C38}" type="pres">
      <dgm:prSet presAssocID="{19D46DDF-E408-184E-868D-20A9912406C6}" presName="arrow" presStyleLbl="bgShp" presStyleIdx="0" presStyleCnt="1"/>
      <dgm:spPr/>
    </dgm:pt>
    <dgm:pt modelId="{7E92799B-6E68-3446-8758-966A8A77466F}" type="pres">
      <dgm:prSet presAssocID="{19D46DDF-E408-184E-868D-20A9912406C6}" presName="linearProcess" presStyleCnt="0"/>
      <dgm:spPr/>
    </dgm:pt>
    <dgm:pt modelId="{E58D57E4-32FA-DD4E-99BF-2FCA4571E39A}" type="pres">
      <dgm:prSet presAssocID="{91D89029-1FDB-5346-9E5A-D526AEBB052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D89EE-C965-4745-977C-37BAE9050E38}" type="pres">
      <dgm:prSet presAssocID="{7F29D25B-E994-FC46-90B0-350155D7A8E3}" presName="sibTrans" presStyleCnt="0"/>
      <dgm:spPr/>
    </dgm:pt>
    <dgm:pt modelId="{D0FF918C-8513-0742-B483-3EC3C1B90DFC}" type="pres">
      <dgm:prSet presAssocID="{CE88DE2A-1A8C-7D40-A15A-C90F05AEB1D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44420-8667-A646-9E84-C71B70B9070D}" type="pres">
      <dgm:prSet presAssocID="{4F29406F-7A92-8345-A71A-11E89E4F357D}" presName="sibTrans" presStyleCnt="0"/>
      <dgm:spPr/>
    </dgm:pt>
    <dgm:pt modelId="{6FD38B1E-9373-E640-9A71-C21D9ED0AE52}" type="pres">
      <dgm:prSet presAssocID="{0BDED664-654F-8240-9616-8DF9D7E81BE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01F96B-D7BE-A44B-A4B3-4C6C18EA2601}" type="presOf" srcId="{19D46DDF-E408-184E-868D-20A9912406C6}" destId="{5157B1D3-7486-8149-83B2-B38CBDBD103C}" srcOrd="0" destOrd="0" presId="urn:microsoft.com/office/officeart/2005/8/layout/hProcess9"/>
    <dgm:cxn modelId="{916D0680-C425-7048-9E8E-5EE19BC16432}" type="presOf" srcId="{91D89029-1FDB-5346-9E5A-D526AEBB0520}" destId="{E58D57E4-32FA-DD4E-99BF-2FCA4571E39A}" srcOrd="0" destOrd="0" presId="urn:microsoft.com/office/officeart/2005/8/layout/hProcess9"/>
    <dgm:cxn modelId="{343AE079-B139-FC4F-BDF1-39E102F7761F}" srcId="{19D46DDF-E408-184E-868D-20A9912406C6}" destId="{CE88DE2A-1A8C-7D40-A15A-C90F05AEB1D3}" srcOrd="1" destOrd="0" parTransId="{6A9FD8F5-BDFD-294E-BF85-AABD937139A9}" sibTransId="{4F29406F-7A92-8345-A71A-11E89E4F357D}"/>
    <dgm:cxn modelId="{D00FF7C1-9CEE-F34D-B4EC-975F87897282}" type="presOf" srcId="{CE88DE2A-1A8C-7D40-A15A-C90F05AEB1D3}" destId="{D0FF918C-8513-0742-B483-3EC3C1B90DFC}" srcOrd="0" destOrd="0" presId="urn:microsoft.com/office/officeart/2005/8/layout/hProcess9"/>
    <dgm:cxn modelId="{27B9070A-06AB-4041-9AEB-414FA1B74814}" srcId="{19D46DDF-E408-184E-868D-20A9912406C6}" destId="{91D89029-1FDB-5346-9E5A-D526AEBB0520}" srcOrd="0" destOrd="0" parTransId="{1CC6F7AA-40DA-D54D-A1F9-4A798A913C25}" sibTransId="{7F29D25B-E994-FC46-90B0-350155D7A8E3}"/>
    <dgm:cxn modelId="{3CACEC69-F48E-CE41-A1E3-B7E9175D6038}" srcId="{19D46DDF-E408-184E-868D-20A9912406C6}" destId="{0BDED664-654F-8240-9616-8DF9D7E81BE5}" srcOrd="2" destOrd="0" parTransId="{54F3D4DD-02B5-954E-B9FA-3D5123EC918B}" sibTransId="{8E7202E0-2CE3-0646-80D8-85919AF419E3}"/>
    <dgm:cxn modelId="{0EFDE76C-45D4-0D48-B298-90D381A755AF}" type="presOf" srcId="{0BDED664-654F-8240-9616-8DF9D7E81BE5}" destId="{6FD38B1E-9373-E640-9A71-C21D9ED0AE52}" srcOrd="0" destOrd="0" presId="urn:microsoft.com/office/officeart/2005/8/layout/hProcess9"/>
    <dgm:cxn modelId="{F698FC14-7D59-2649-A096-7A6A78FC8B1B}" type="presParOf" srcId="{5157B1D3-7486-8149-83B2-B38CBDBD103C}" destId="{E9A6A018-8A89-024C-A5B8-A97649DF2C38}" srcOrd="0" destOrd="0" presId="urn:microsoft.com/office/officeart/2005/8/layout/hProcess9"/>
    <dgm:cxn modelId="{E94EAE29-9AA0-B64E-A6AC-98FACFA48660}" type="presParOf" srcId="{5157B1D3-7486-8149-83B2-B38CBDBD103C}" destId="{7E92799B-6E68-3446-8758-966A8A77466F}" srcOrd="1" destOrd="0" presId="urn:microsoft.com/office/officeart/2005/8/layout/hProcess9"/>
    <dgm:cxn modelId="{9A4BA11B-36BC-2142-861C-E44C55C7C8AA}" type="presParOf" srcId="{7E92799B-6E68-3446-8758-966A8A77466F}" destId="{E58D57E4-32FA-DD4E-99BF-2FCA4571E39A}" srcOrd="0" destOrd="0" presId="urn:microsoft.com/office/officeart/2005/8/layout/hProcess9"/>
    <dgm:cxn modelId="{59DFDDF0-AC78-F248-98F8-E42272BF0B02}" type="presParOf" srcId="{7E92799B-6E68-3446-8758-966A8A77466F}" destId="{A52D89EE-C965-4745-977C-37BAE9050E38}" srcOrd="1" destOrd="0" presId="urn:microsoft.com/office/officeart/2005/8/layout/hProcess9"/>
    <dgm:cxn modelId="{18D12EDB-A803-D54D-AA6F-8BCD382F7CAC}" type="presParOf" srcId="{7E92799B-6E68-3446-8758-966A8A77466F}" destId="{D0FF918C-8513-0742-B483-3EC3C1B90DFC}" srcOrd="2" destOrd="0" presId="urn:microsoft.com/office/officeart/2005/8/layout/hProcess9"/>
    <dgm:cxn modelId="{8BE73854-BD8F-4245-8B8B-DFDFB1A29556}" type="presParOf" srcId="{7E92799B-6E68-3446-8758-966A8A77466F}" destId="{1CF44420-8667-A646-9E84-C71B70B9070D}" srcOrd="3" destOrd="0" presId="urn:microsoft.com/office/officeart/2005/8/layout/hProcess9"/>
    <dgm:cxn modelId="{01803239-1B73-BF4C-85FF-F5333EF5A41A}" type="presParOf" srcId="{7E92799B-6E68-3446-8758-966A8A77466F}" destId="{6FD38B1E-9373-E640-9A71-C21D9ED0AE5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BC4-5A4D-3A40-97E1-9FBEF880668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10405-7B63-1842-BDF0-FA43B8099C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BC4-5A4D-3A40-97E1-9FBEF880668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405-7B63-1842-BDF0-FA43B8099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BC4-5A4D-3A40-97E1-9FBEF880668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405-7B63-1842-BDF0-FA43B8099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88CBC4-5A4D-3A40-97E1-9FBEF880668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410405-7B63-1842-BDF0-FA43B8099CA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BC4-5A4D-3A40-97E1-9FBEF880668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405-7B63-1842-BDF0-FA43B8099C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BC4-5A4D-3A40-97E1-9FBEF880668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405-7B63-1842-BDF0-FA43B8099C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405-7B63-1842-BDF0-FA43B8099C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BC4-5A4D-3A40-97E1-9FBEF880668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BC4-5A4D-3A40-97E1-9FBEF880668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405-7B63-1842-BDF0-FA43B8099C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BC4-5A4D-3A40-97E1-9FBEF880668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405-7B63-1842-BDF0-FA43B8099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88CBC4-5A4D-3A40-97E1-9FBEF880668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410405-7B63-1842-BDF0-FA43B8099C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GB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CBC4-5A4D-3A40-97E1-9FBEF880668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410405-7B63-1842-BDF0-FA43B8099C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88CBC4-5A4D-3A40-97E1-9FBEF8806687}" type="datetimeFigureOut">
              <a:rPr lang="en-US" smtClean="0"/>
              <a:t>10/3/2014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410405-7B63-1842-BDF0-FA43B8099CA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wave.org.nz/wp-content/uploads/2014/09/Stress-TGBU_2.pdf" TargetMode="External"/><Relationship Id="rId2" Type="http://schemas.openxmlformats.org/officeDocument/2006/relationships/hyperlink" Target="https://www.youtube.com/watch?v=Btg9PiT0sZ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rainwave.org.nz/wiring-the-brain-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flv"/><Relationship Id="rId1" Type="http://schemas.microsoft.com/office/2007/relationships/media" Target="../media/media1.fl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78313"/>
            <a:ext cx="8305800" cy="2375889"/>
          </a:xfrm>
        </p:spPr>
        <p:txBody>
          <a:bodyPr/>
          <a:lstStyle/>
          <a:p>
            <a:r>
              <a:rPr lang="en-US" dirty="0" smtClean="0"/>
              <a:t>Please don’t lose it!</a:t>
            </a:r>
            <a:br>
              <a:rPr lang="en-US" dirty="0" smtClean="0"/>
            </a:br>
            <a:r>
              <a:rPr lang="en-US" sz="2400" dirty="0" smtClean="0"/>
              <a:t>Children who have experienced trauma</a:t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6763" y="6226477"/>
            <a:ext cx="857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Julz Kelly (Registered Psychologist) Terra Firma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rain developmen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6" r="-3506"/>
          <a:stretch>
            <a:fillRect/>
          </a:stretch>
        </p:blipFill>
        <p:spPr>
          <a:xfrm>
            <a:off x="457200" y="751000"/>
            <a:ext cx="7654743" cy="5344999"/>
          </a:xfrm>
        </p:spPr>
      </p:pic>
    </p:spTree>
    <p:extLst>
      <p:ext uri="{BB962C8B-B14F-4D97-AF65-F5344CB8AC3E}">
        <p14:creationId xmlns:p14="http://schemas.microsoft.com/office/powerpoint/2010/main" val="24213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24091"/>
            <a:ext cx="8229600" cy="55027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 (appear) calm and confident - pilot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Don’t expect gratitude – one rough ride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Don’t be a buddy – ‘stranger danger’ , personal disclosure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Avoid projecting – ‘challenge authority’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Impose a consequence – don’t be one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Self care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Hold in there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71692"/>
          </a:xfrm>
        </p:spPr>
        <p:txBody>
          <a:bodyPr/>
          <a:lstStyle/>
          <a:p>
            <a:r>
              <a:rPr lang="en-US" dirty="0" smtClean="0"/>
              <a:t>As adults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87947"/>
            <a:ext cx="8229600" cy="4465040"/>
          </a:xfrm>
        </p:spPr>
        <p:txBody>
          <a:bodyPr>
            <a:normAutofit/>
          </a:bodyPr>
          <a:lstStyle/>
          <a:p>
            <a:r>
              <a:rPr lang="en-US" dirty="0" smtClean="0"/>
              <a:t>Avoid giving the behaviour power – superpowers, lack of safety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Keep it tight – realistically – no animals inside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Practice </a:t>
            </a:r>
            <a:r>
              <a:rPr lang="en-US" dirty="0" smtClean="0"/>
              <a:t>compliance – primed refusal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Give limited choices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3419"/>
          </a:xfrm>
        </p:spPr>
        <p:txBody>
          <a:bodyPr/>
          <a:lstStyle/>
          <a:p>
            <a:r>
              <a:rPr lang="en-US" dirty="0" smtClean="0"/>
              <a:t>Things to consider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Ascertain the child’s emotional ‘age</a:t>
            </a:r>
            <a:r>
              <a:rPr lang="en-US" dirty="0" smtClean="0"/>
              <a:t>’ – I ‘know’ but …</a:t>
            </a:r>
            <a:endParaRPr lang="en-US" dirty="0"/>
          </a:p>
          <a:p>
            <a:pPr lvl="1"/>
            <a:r>
              <a:rPr lang="en-US" dirty="0" smtClean="0"/>
              <a:t>Body versus mind</a:t>
            </a:r>
          </a:p>
          <a:p>
            <a:pPr lvl="1"/>
            <a:r>
              <a:rPr lang="en-US" dirty="0" smtClean="0"/>
              <a:t>Abstract versus concrete</a:t>
            </a:r>
          </a:p>
          <a:p>
            <a:pPr lvl="1"/>
            <a:r>
              <a:rPr lang="en-US" dirty="0" smtClean="0"/>
              <a:t>Tailor responses</a:t>
            </a:r>
          </a:p>
          <a:p>
            <a:r>
              <a:rPr lang="en-US" dirty="0" smtClean="0"/>
              <a:t>Emotion</a:t>
            </a:r>
            <a:endParaRPr lang="en-US" dirty="0"/>
          </a:p>
          <a:p>
            <a:pPr lvl="1"/>
            <a:r>
              <a:rPr lang="en-US" dirty="0"/>
              <a:t>Label </a:t>
            </a:r>
          </a:p>
          <a:p>
            <a:pPr lvl="1"/>
            <a:r>
              <a:rPr lang="en-US" dirty="0"/>
              <a:t>Model</a:t>
            </a:r>
          </a:p>
          <a:p>
            <a:pPr lvl="1"/>
            <a:r>
              <a:rPr lang="en-US" dirty="0" smtClean="0"/>
              <a:t>Too much to handle – dissociation - remorse</a:t>
            </a:r>
            <a:endParaRPr lang="en-US" dirty="0"/>
          </a:p>
          <a:p>
            <a:r>
              <a:rPr lang="en-US" dirty="0"/>
              <a:t>Prepare other children </a:t>
            </a:r>
          </a:p>
          <a:p>
            <a:r>
              <a:rPr lang="en-US" dirty="0"/>
              <a:t>Prepare parents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225515"/>
              </p:ext>
            </p:extLst>
          </p:nvPr>
        </p:nvGraphicFramePr>
        <p:xfrm>
          <a:off x="457200" y="1524000"/>
          <a:ext cx="8229600" cy="2028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540455"/>
            <a:ext cx="8229600" cy="77611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Practicing acting out – upset the pattern versus ‘consistency’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65730470"/>
              </p:ext>
            </p:extLst>
          </p:nvPr>
        </p:nvGraphicFramePr>
        <p:xfrm>
          <a:off x="457201" y="4009567"/>
          <a:ext cx="7976828" cy="2397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56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Tronick</a:t>
            </a:r>
            <a:r>
              <a:rPr lang="en-US" sz="2800" dirty="0" smtClean="0"/>
              <a:t> Edward.  The Still Face </a:t>
            </a:r>
            <a:r>
              <a:rPr lang="en-US" sz="2800" dirty="0" err="1" smtClean="0"/>
              <a:t>Experiement</a:t>
            </a:r>
            <a:r>
              <a:rPr lang="en-US" sz="2800" dirty="0" smtClean="0"/>
              <a:t>.  </a:t>
            </a: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://www.youtube.com/watch?v=</a:t>
            </a:r>
            <a:r>
              <a:rPr lang="en-US" sz="2800" dirty="0" smtClean="0">
                <a:hlinkClick r:id="rId2"/>
              </a:rPr>
              <a:t>Btg9PiT0sZg</a:t>
            </a:r>
            <a:endParaRPr lang="en-US" sz="2800" dirty="0" smtClean="0"/>
          </a:p>
          <a:p>
            <a:r>
              <a:rPr lang="en-US" dirty="0">
                <a:hlinkClick r:id="rId3"/>
              </a:rPr>
              <a:t>http://www.brainwave.org.nz/wp-content/uploads/2014/09/Stress-TGBU_2.</a:t>
            </a:r>
            <a:r>
              <a:rPr lang="en-US" dirty="0" smtClean="0">
                <a:hlinkClick r:id="rId3"/>
              </a:rPr>
              <a:t>pdf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http://www.brainwave.org.nz/wiring-the-brain-2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Children With Trauma (Ruth Humphries, Sarah </a:t>
            </a:r>
            <a:r>
              <a:rPr lang="en-US" dirty="0" err="1" smtClean="0"/>
              <a:t>Whitcombe-Dodds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X’s Behaviour plan (Julz Kelly, Ruth Humphries, Di </a:t>
            </a:r>
            <a:r>
              <a:rPr lang="en-US" dirty="0" err="1" smtClean="0"/>
              <a:t>Havler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NZ" sz="2800" dirty="0" smtClean="0"/>
              <a:t>Exposure </a:t>
            </a:r>
            <a:r>
              <a:rPr lang="en-NZ" sz="2800" dirty="0"/>
              <a:t>to any of the following:</a:t>
            </a:r>
            <a:endParaRPr lang="en-GB" sz="2800" dirty="0"/>
          </a:p>
          <a:p>
            <a:pPr lvl="2"/>
            <a:r>
              <a:rPr lang="en-NZ" sz="2400" dirty="0"/>
              <a:t>Neglect</a:t>
            </a:r>
            <a:endParaRPr lang="en-GB" sz="2400" dirty="0"/>
          </a:p>
          <a:p>
            <a:pPr lvl="2"/>
            <a:r>
              <a:rPr lang="en-NZ" sz="2400" dirty="0"/>
              <a:t>Abuse</a:t>
            </a:r>
            <a:endParaRPr lang="en-GB" sz="2400" dirty="0"/>
          </a:p>
          <a:p>
            <a:pPr lvl="2"/>
            <a:r>
              <a:rPr lang="en-NZ" sz="2400" dirty="0"/>
              <a:t>Violence</a:t>
            </a:r>
            <a:endParaRPr lang="en-GB" sz="2400" dirty="0"/>
          </a:p>
          <a:p>
            <a:pPr lvl="2"/>
            <a:r>
              <a:rPr lang="en-NZ" sz="2400" dirty="0"/>
              <a:t>Problematic alcohol and drug use</a:t>
            </a:r>
            <a:endParaRPr lang="en-GB" sz="2400" dirty="0"/>
          </a:p>
          <a:p>
            <a:pPr lvl="0"/>
            <a:r>
              <a:rPr lang="en-AU" sz="2800" dirty="0"/>
              <a:t>Multiple home placements with family or foster carers</a:t>
            </a:r>
            <a:endParaRPr lang="en-GB" sz="2800" dirty="0"/>
          </a:p>
          <a:p>
            <a:pPr lvl="0"/>
            <a:r>
              <a:rPr lang="en-NZ" sz="2800" dirty="0"/>
              <a:t>Behavioural, emotional and social difficulties across settings</a:t>
            </a:r>
            <a:endParaRPr lang="en-GB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sz="4400" i="1" dirty="0"/>
              <a:t>What group of children are we talking about</a:t>
            </a:r>
            <a:r>
              <a:rPr lang="en-NZ" sz="4400" i="1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37975"/>
            <a:ext cx="7520940" cy="40294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Mainstream knowledge that the first three years of life are important</a:t>
            </a:r>
          </a:p>
          <a:p>
            <a:r>
              <a:rPr lang="en-US" sz="2800" dirty="0" smtClean="0"/>
              <a:t>Experiences during this time ‘shape’ the developing brain - bidirectional</a:t>
            </a:r>
          </a:p>
          <a:p>
            <a:r>
              <a:rPr lang="en-US" sz="2800" dirty="0" smtClean="0"/>
              <a:t>Repeated experiences create pathways in the brain</a:t>
            </a:r>
          </a:p>
          <a:p>
            <a:r>
              <a:rPr lang="en-US" sz="2800" dirty="0" smtClean="0"/>
              <a:t>Less frequently used pathways get ‘pruned’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start…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ill_Face_experiment.fl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524000"/>
            <a:ext cx="81153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603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Edward </a:t>
            </a:r>
            <a:r>
              <a:rPr lang="en-US" sz="2400" dirty="0" err="1" smtClean="0"/>
              <a:t>Tronick</a:t>
            </a:r>
            <a:r>
              <a:rPr lang="en-US" sz="2400" dirty="0" smtClean="0"/>
              <a:t> - The </a:t>
            </a:r>
            <a:r>
              <a:rPr lang="en-US" sz="2400" dirty="0"/>
              <a:t>S</a:t>
            </a:r>
            <a:r>
              <a:rPr lang="en-US" sz="2400" dirty="0" smtClean="0"/>
              <a:t>till </a:t>
            </a:r>
            <a:r>
              <a:rPr lang="en-US" sz="2400" dirty="0"/>
              <a:t>Face experiment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30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Attachment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Concept of emotional regulation - secure base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Comfort versus discomfort/fear/uncertainty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Attachment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69472"/>
            <a:ext cx="7520940" cy="5625677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en-US" dirty="0"/>
              <a:t>Activation of attachment – proximity </a:t>
            </a:r>
            <a:r>
              <a:rPr lang="en-US" dirty="0" smtClean="0"/>
              <a:t>seeking – ‘I want my mum’</a:t>
            </a:r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endParaRPr lang="en-US" dirty="0" smtClean="0"/>
          </a:p>
          <a:p>
            <a:r>
              <a:rPr lang="en-US" dirty="0" smtClean="0"/>
              <a:t>Positive</a:t>
            </a:r>
            <a:endParaRPr lang="en-US" dirty="0"/>
          </a:p>
          <a:p>
            <a:pPr lvl="1"/>
            <a:r>
              <a:rPr lang="en-US" dirty="0"/>
              <a:t>Short lived</a:t>
            </a:r>
          </a:p>
          <a:p>
            <a:pPr lvl="1"/>
            <a:r>
              <a:rPr lang="en-US" dirty="0"/>
              <a:t>Supported</a:t>
            </a:r>
          </a:p>
          <a:p>
            <a:pPr marL="365760" lvl="1" indent="0">
              <a:buNone/>
            </a:pPr>
            <a:endParaRPr lang="en-US" sz="2800" dirty="0"/>
          </a:p>
          <a:p>
            <a:r>
              <a:rPr lang="en-US" sz="2800" dirty="0" smtClean="0"/>
              <a:t>Tolerable</a:t>
            </a:r>
          </a:p>
          <a:p>
            <a:pPr lvl="1"/>
            <a:r>
              <a:rPr lang="en-US" dirty="0" smtClean="0"/>
              <a:t>Emotional support from 1+ adult(s)</a:t>
            </a:r>
          </a:p>
          <a:p>
            <a:pPr lvl="1"/>
            <a:r>
              <a:rPr lang="en-US" dirty="0" smtClean="0"/>
              <a:t>Shorter duration</a:t>
            </a:r>
          </a:p>
          <a:p>
            <a:pPr lvl="1"/>
            <a:endParaRPr lang="en-US" dirty="0" smtClean="0"/>
          </a:p>
          <a:p>
            <a:r>
              <a:rPr lang="en-US" sz="2800" dirty="0"/>
              <a:t>Toxic</a:t>
            </a:r>
          </a:p>
          <a:p>
            <a:pPr lvl="1"/>
            <a:r>
              <a:rPr lang="en-US" dirty="0"/>
              <a:t>Ongoing</a:t>
            </a:r>
          </a:p>
          <a:p>
            <a:pPr lvl="1"/>
            <a:r>
              <a:rPr lang="en-US" dirty="0"/>
              <a:t>Adult </a:t>
            </a:r>
            <a:r>
              <a:rPr lang="en-US" dirty="0" smtClean="0"/>
              <a:t>preoccupation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17073"/>
          </a:xfrm>
        </p:spPr>
        <p:txBody>
          <a:bodyPr/>
          <a:lstStyle/>
          <a:p>
            <a:pPr algn="ctr"/>
            <a:r>
              <a:rPr lang="en-US" dirty="0" smtClean="0"/>
              <a:t>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Triggers – patterns</a:t>
            </a:r>
          </a:p>
          <a:p>
            <a:r>
              <a:rPr lang="en-US" dirty="0" smtClean="0"/>
              <a:t>Someone else’s car – tractor – </a:t>
            </a:r>
            <a:r>
              <a:rPr lang="en-US" dirty="0" err="1" smtClean="0"/>
              <a:t>tyres</a:t>
            </a:r>
            <a:r>
              <a:rPr lang="en-US" dirty="0" smtClean="0"/>
              <a:t> – ‘unpredictability’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you see?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‘Unpredictable’ outbursts </a:t>
            </a:r>
          </a:p>
          <a:p>
            <a:r>
              <a:rPr lang="en-US" dirty="0" smtClean="0"/>
              <a:t>Withdrawn/emotionally “flat”</a:t>
            </a:r>
          </a:p>
          <a:p>
            <a:r>
              <a:rPr lang="en-US" dirty="0" smtClean="0"/>
              <a:t>Uninhibited behaviour</a:t>
            </a:r>
          </a:p>
          <a:p>
            <a:r>
              <a:rPr lang="en-US" dirty="0" smtClean="0"/>
              <a:t>Task avoidance</a:t>
            </a:r>
          </a:p>
          <a:p>
            <a:r>
              <a:rPr lang="en-US" dirty="0" smtClean="0"/>
              <a:t>No apparent understanding or fear of consequences</a:t>
            </a:r>
          </a:p>
          <a:p>
            <a:r>
              <a:rPr lang="en-US" dirty="0" smtClean="0"/>
              <a:t>‘Odd/bizarre’ behaviour</a:t>
            </a:r>
          </a:p>
          <a:p>
            <a:r>
              <a:rPr lang="en-US" dirty="0" smtClean="0"/>
              <a:t>Poor relationships with others</a:t>
            </a:r>
          </a:p>
          <a:p>
            <a:r>
              <a:rPr lang="en-US" dirty="0" smtClean="0"/>
              <a:t>Learning delays, inconsistent academic performance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What you might see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8058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530"/>
            <a:ext cx="8229600" cy="5764644"/>
          </a:xfrm>
        </p:spPr>
        <p:txBody>
          <a:bodyPr>
            <a:normAutofit fontScale="90000"/>
          </a:bodyPr>
          <a:lstStyle/>
          <a:p>
            <a:r>
              <a:rPr lang="en-AU" sz="3100" i="1" dirty="0">
                <a:effectLst/>
              </a:rPr>
              <a:t>You might hear the following statements made about them:</a:t>
            </a:r>
            <a:r>
              <a:rPr lang="en-GB" sz="3100" dirty="0">
                <a:effectLst/>
              </a:rPr>
              <a:t/>
            </a:r>
            <a:br>
              <a:rPr lang="en-GB" sz="3100" dirty="0">
                <a:effectLst/>
              </a:rPr>
            </a:br>
            <a:r>
              <a:rPr lang="en-GB" sz="3100" dirty="0" smtClean="0">
                <a:effectLst/>
              </a:rPr>
              <a:t/>
            </a:r>
            <a:br>
              <a:rPr lang="en-GB" sz="3100" dirty="0" smtClean="0">
                <a:effectLst/>
              </a:rPr>
            </a:br>
            <a:r>
              <a:rPr lang="en-NZ" sz="2900" dirty="0" smtClean="0">
                <a:effectLst/>
              </a:rPr>
              <a:t>“</a:t>
            </a:r>
            <a:r>
              <a:rPr lang="en-NZ" sz="2900" dirty="0">
                <a:effectLst/>
              </a:rPr>
              <a:t>It’s a choice – I know he can control his behaviour but it was deliberate” </a:t>
            </a:r>
            <a:br>
              <a:rPr lang="en-NZ" sz="2900" dirty="0">
                <a:effectLst/>
              </a:rPr>
            </a:br>
            <a:r>
              <a:rPr lang="en-NZ" sz="2900" dirty="0" smtClean="0">
                <a:effectLst/>
              </a:rPr>
              <a:t/>
            </a:r>
            <a:br>
              <a:rPr lang="en-NZ" sz="2900" dirty="0" smtClean="0">
                <a:effectLst/>
              </a:rPr>
            </a:br>
            <a:r>
              <a:rPr lang="en-NZ" sz="2900" dirty="0" smtClean="0">
                <a:effectLst/>
              </a:rPr>
              <a:t>“</a:t>
            </a:r>
            <a:r>
              <a:rPr lang="en-NZ" sz="2900" dirty="0">
                <a:effectLst/>
              </a:rPr>
              <a:t>He’s just naughty”</a:t>
            </a:r>
            <a:br>
              <a:rPr lang="en-NZ" sz="2900" dirty="0">
                <a:effectLst/>
              </a:rPr>
            </a:br>
            <a:r>
              <a:rPr lang="en-NZ" sz="2900" dirty="0" smtClean="0">
                <a:effectLst/>
              </a:rPr>
              <a:t/>
            </a:r>
            <a:br>
              <a:rPr lang="en-NZ" sz="2900" dirty="0" smtClean="0">
                <a:effectLst/>
              </a:rPr>
            </a:br>
            <a:r>
              <a:rPr lang="en-NZ" sz="2900" dirty="0" smtClean="0">
                <a:effectLst/>
              </a:rPr>
              <a:t>“</a:t>
            </a:r>
            <a:r>
              <a:rPr lang="en-NZ" sz="2900" dirty="0">
                <a:effectLst/>
              </a:rPr>
              <a:t>It’s like she wants to ruin it for everyone else in the class”</a:t>
            </a:r>
            <a:br>
              <a:rPr lang="en-NZ" sz="2900" dirty="0">
                <a:effectLst/>
              </a:rPr>
            </a:br>
            <a:r>
              <a:rPr lang="en-NZ" sz="2900" dirty="0" smtClean="0">
                <a:effectLst/>
              </a:rPr>
              <a:t/>
            </a:r>
            <a:br>
              <a:rPr lang="en-NZ" sz="2900" dirty="0" smtClean="0">
                <a:effectLst/>
              </a:rPr>
            </a:br>
            <a:r>
              <a:rPr lang="en-NZ" sz="2900" dirty="0" smtClean="0">
                <a:effectLst/>
              </a:rPr>
              <a:t>“</a:t>
            </a:r>
            <a:r>
              <a:rPr lang="en-NZ" sz="2900" dirty="0">
                <a:effectLst/>
              </a:rPr>
              <a:t>He actually doesn’t care – never feels bad for anything he’s done”</a:t>
            </a:r>
            <a:br>
              <a:rPr lang="en-NZ" sz="2900" dirty="0">
                <a:effectLst/>
              </a:rPr>
            </a:br>
            <a:r>
              <a:rPr lang="en-NZ" sz="2900" dirty="0" smtClean="0">
                <a:effectLst/>
              </a:rPr>
              <a:t/>
            </a:r>
            <a:br>
              <a:rPr lang="en-NZ" sz="2900" dirty="0" smtClean="0">
                <a:effectLst/>
              </a:rPr>
            </a:br>
            <a:r>
              <a:rPr lang="en-NZ" sz="2900" dirty="0" smtClean="0">
                <a:effectLst/>
              </a:rPr>
              <a:t> “</a:t>
            </a:r>
            <a:r>
              <a:rPr lang="en-NZ" sz="2900" dirty="0">
                <a:effectLst/>
              </a:rPr>
              <a:t>Whenever he’s good it’s because he wants something</a:t>
            </a:r>
            <a:r>
              <a:rPr lang="en-NZ" sz="2900" dirty="0" smtClean="0">
                <a:effectLst/>
              </a:rPr>
              <a:t>”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53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378</TotalTime>
  <Words>415</Words>
  <Application>Microsoft Office PowerPoint</Application>
  <PresentationFormat>On-screen Show (4:3)</PresentationFormat>
  <Paragraphs>97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Please don’t lose it! Children who have experienced trauma </vt:lpstr>
      <vt:lpstr>What group of children are we talking about?</vt:lpstr>
      <vt:lpstr>From the start…</vt:lpstr>
      <vt:lpstr>Edward Tronick - The Still Face experiment </vt:lpstr>
      <vt:lpstr>Attachment</vt:lpstr>
      <vt:lpstr>Stress</vt:lpstr>
      <vt:lpstr>What might you see?</vt:lpstr>
      <vt:lpstr>What you might see</vt:lpstr>
      <vt:lpstr>You might hear the following statements made about them:  “It’s a choice – I know he can control his behaviour but it was deliberate”   “He’s just naughty”  “It’s like she wants to ruin it for everyone else in the class”  “He actually doesn’t care – never feels bad for anything he’s done”   “Whenever he’s good it’s because he wants something”</vt:lpstr>
      <vt:lpstr>PowerPoint Presentation</vt:lpstr>
      <vt:lpstr>As adults</vt:lpstr>
      <vt:lpstr>Things to consider</vt:lpstr>
      <vt:lpstr>Things to consider (2)</vt:lpstr>
      <vt:lpstr>Practicing acting out – upset the pattern versus ‘consistency’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Kelly</dc:creator>
  <cp:lastModifiedBy>Educator</cp:lastModifiedBy>
  <cp:revision>28</cp:revision>
  <dcterms:created xsi:type="dcterms:W3CDTF">2014-09-25T01:14:35Z</dcterms:created>
  <dcterms:modified xsi:type="dcterms:W3CDTF">2014-10-03T00:51:03Z</dcterms:modified>
</cp:coreProperties>
</file>